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8" r:id="rId3"/>
    <p:sldId id="258" r:id="rId4"/>
    <p:sldId id="264" r:id="rId5"/>
    <p:sldId id="266" r:id="rId6"/>
    <p:sldId id="267" r:id="rId7"/>
    <p:sldId id="265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/>
  </p:normalViewPr>
  <p:slideViewPr>
    <p:cSldViewPr snapToGrid="0">
      <p:cViewPr varScale="1">
        <p:scale>
          <a:sx n="38" d="100"/>
          <a:sy n="38" d="100"/>
        </p:scale>
        <p:origin x="504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82BC7-E283-4C6A-A032-B4DA96A1C65B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23490-30C2-4B22-8917-301C3B4F2A9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68688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23490-30C2-4B22-8917-301C3B4F2A9B}" type="slidenum">
              <a:rPr lang="en-IE" smtClean="0"/>
              <a:t>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39655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23490-30C2-4B22-8917-301C3B4F2A9B}" type="slidenum">
              <a:rPr lang="en-IE" smtClean="0"/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71479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23490-30C2-4B22-8917-301C3B4F2A9B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79828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80792-4DD2-43E8-AD4E-3BDD44BB89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4D5C5D-2030-4EB0-A45D-DB8EC7DE1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19E8F-D0EF-455A-9B86-E7179E757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AF3B4-B105-4FED-B1F9-D1831146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63D34-DDC2-48E6-A183-F47DD93A3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29016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72545-F002-43EF-89BE-B7EC23E0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038436-4068-4171-8621-2C5656C8EB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D7FA5-1F5A-4E82-9D62-02EB32E42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817B6-862E-4FC1-A0E4-360DF7C32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BDE29-75B6-41DA-8F14-166755AFA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31862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4913E9-282C-4904-84D2-22AA334601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B0D662-2685-416B-89C7-9563E8DC58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8532C-799E-48B6-BC95-D4679DC92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A227F-4597-464F-9A12-523E0B283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CE98C-0107-4208-8A91-287F7EA70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04000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99D05-B309-4CF2-9E9F-A33B65BEC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9FEE7-0E7F-4C28-B202-5A27AB382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3AFE0-3133-44DB-91FC-A2DA51276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FCE65-6439-4C29-AF49-783B0908A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9EF9C-823C-4362-AAC2-D6ECB7144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66402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C1403-8413-496B-AE26-0EA3F9CC0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07E7F-1914-4338-B109-E9E252B2E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BACFC-4C46-4942-B97C-91AFE25AB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14C1B-3C61-4642-804A-8E66BF2A7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89E8A-1745-4083-807C-30BE83F82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21067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AB192-72D9-494B-804A-6D0C02FF5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14D28-4770-4C75-AF27-3FA18D6D02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841742-217F-45FF-8F1F-F2EA5FCA78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D4F06-2B19-4DC1-A4F2-DE1205C63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A74D94-7B25-4225-918B-49FAA5F61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4219E1-2494-4C76-9430-8313F5D8F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9228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3318B-27DC-4767-A261-56AF72A3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AF1C4-66D0-43BD-8ABE-C4A8F54BB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74BA8-3629-4A1C-A52B-755119FD1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B7B061-3915-4D54-A8C7-78FB2A85AD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3A875E-97AD-4322-85F8-9A970612F8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B50FE7-79D6-4C19-83C3-D1CD72334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40C1C6-E090-4E30-B417-577881BDC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2E8F11-1B60-4375-8440-9D92C1478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60724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DF5AD-BF38-4087-999C-5DBB647F6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D52F1B-CB6F-4ADB-8228-9A4C7FFA0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F8AEDB-B771-428D-AEF5-1B6A73A8A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4553B9-371F-4E8F-BEEA-9A4941785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8627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FD20E4-716D-4BD9-8C9F-914662AEA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DBC8AD-F874-42F6-A514-31E07C2B5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F1A853-A0A7-43CA-9BA4-A3C3BE18C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56748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07BA5-E157-4E7F-BC7A-CB412A874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60BA1-E38E-4346-8A9A-BD67509F1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0A12E4-AD26-4442-AAE8-AD8E7E407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9416BA-FF4C-4290-850D-EAF0F3A3E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78B5B4-156A-4C83-84FD-9E1698124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589213-5065-49FD-B883-8D195BE83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8636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1DB80-9408-4EC1-8C20-80505438B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2F24E1-3D90-4F50-9438-EE18C8C14C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6A542F-58D1-4A08-A01A-56DEAAE122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77D36-CA0A-4D94-A0A3-DBAD52AFF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27FC1A-906E-427B-B5D3-BC0F44A55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EED7D-A169-450F-9706-8577D05FF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58766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8606EB-E4F0-48DF-876F-EBC9A7CBD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3B426-6E3D-4483-BE6A-0D2621F46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07AD1-7754-4103-A0D2-9839560A5D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4EF77-B956-4BFF-BC29-705EAD84F767}" type="datetimeFigureOut">
              <a:rPr lang="en-IE" smtClean="0"/>
              <a:t>09/09/2020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18D88-B868-4AB7-BA5B-7E02407CB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C0AE6-04F5-42BA-A385-EED824BAAD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990B3-97D0-410A-9AD4-382F6AD57B9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86927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4.xml"/><Relationship Id="rId7" Type="http://schemas.openxmlformats.org/officeDocument/2006/relationships/hyperlink" Target="https://nfq.qqi.ie/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D03434A-89DE-4695-BFA3-8452713D89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7963" r="37499"/>
          <a:stretch/>
        </p:blipFill>
        <p:spPr>
          <a:xfrm>
            <a:off x="0" y="-1"/>
            <a:ext cx="5416061" cy="5605761"/>
          </a:xfrm>
          <a:prstGeom prst="rect">
            <a:avLst/>
          </a:prstGeom>
        </p:spPr>
      </p:pic>
      <p:pic>
        <p:nvPicPr>
          <p:cNvPr id="7" name="Picture 6" descr="A picture containing object, sitting, computer, computer&#10;&#10;Description automatically generated">
            <a:extLst>
              <a:ext uri="{FF2B5EF4-FFF2-40B4-BE49-F238E27FC236}">
                <a16:creationId xmlns:a16="http://schemas.microsoft.com/office/drawing/2014/main" id="{EB854EEA-1FD7-4ADA-BB06-59D772A596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960" y="5416061"/>
            <a:ext cx="4875866" cy="9373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8B7EE2-69FA-4832-9EBB-1E26CCF8171F}"/>
              </a:ext>
            </a:extLst>
          </p:cNvPr>
          <p:cNvSpPr txBox="1"/>
          <p:nvPr/>
        </p:nvSpPr>
        <p:spPr>
          <a:xfrm>
            <a:off x="6495012" y="465513"/>
            <a:ext cx="5286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E" b="1" dirty="0">
                <a:solidFill>
                  <a:schemeClr val="accent1"/>
                </a:solidFill>
              </a:rPr>
              <a:t>Induction Presentation</a:t>
            </a:r>
          </a:p>
          <a:p>
            <a:pPr algn="r"/>
            <a:endParaRPr lang="en-IE" dirty="0">
              <a:solidFill>
                <a:schemeClr val="accent1"/>
              </a:solidFill>
            </a:endParaRPr>
          </a:p>
          <a:p>
            <a:pPr algn="r"/>
            <a:r>
              <a:rPr lang="en-IE" dirty="0">
                <a:solidFill>
                  <a:schemeClr val="accent1"/>
                </a:solidFill>
              </a:rPr>
              <a:t>Naomi Jackson</a:t>
            </a:r>
          </a:p>
          <a:p>
            <a:pPr algn="r"/>
            <a:r>
              <a:rPr lang="en-IE" dirty="0">
                <a:solidFill>
                  <a:schemeClr val="accent1"/>
                </a:solidFill>
              </a:rPr>
              <a:t>Dean of Academic Affairs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2B5F7E7-3FBB-49EB-895F-51C75B6A8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49112" y="2367644"/>
            <a:ext cx="8311714" cy="1477328"/>
          </a:xfrm>
        </p:spPr>
        <p:txBody>
          <a:bodyPr>
            <a:noAutofit/>
          </a:bodyPr>
          <a:lstStyle/>
          <a:p>
            <a:r>
              <a:rPr lang="en-GB" sz="2800" b="1" dirty="0"/>
              <a:t>The Irish Higher Education Landscape</a:t>
            </a:r>
            <a:endParaRPr lang="en-IE" sz="2800" b="1" dirty="0"/>
          </a:p>
        </p:txBody>
      </p:sp>
    </p:spTree>
    <p:extLst>
      <p:ext uri="{BB962C8B-B14F-4D97-AF65-F5344CB8AC3E}">
        <p14:creationId xmlns:p14="http://schemas.microsoft.com/office/powerpoint/2010/main" val="826414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C4B3BE-6925-409B-84D2-6670C50DB8A2}"/>
              </a:ext>
            </a:extLst>
          </p:cNvPr>
          <p:cNvSpPr/>
          <p:nvPr/>
        </p:nvSpPr>
        <p:spPr>
          <a:xfrm>
            <a:off x="0" y="6019800"/>
            <a:ext cx="12192000" cy="838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4532D0-8B4E-4B00-8E0D-13D294F6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799" y="5871542"/>
            <a:ext cx="2871690" cy="83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72953C-D657-4990-8F9C-41CF2A188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This </a:t>
            </a:r>
            <a:r>
              <a:rPr lang="en-IE" dirty="0" err="1"/>
              <a:t>powerpoint</a:t>
            </a:r>
            <a:r>
              <a:rPr lang="en-IE" dirty="0"/>
              <a:t> has sound!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A8001-3BE8-486B-9AA8-7AC783F790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03661" y="830262"/>
            <a:ext cx="8782983" cy="4351338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IE" dirty="0"/>
              <a:t>In order to fully experience this presentation, please click on Slide Show, then click From Beginning. This will enable you to hear the sound</a:t>
            </a:r>
          </a:p>
          <a:p>
            <a:pPr>
              <a:lnSpc>
                <a:spcPct val="150000"/>
              </a:lnSpc>
            </a:pPr>
            <a:r>
              <a:rPr lang="en-IE" dirty="0"/>
              <a:t>Alternatively click on the megaphone in the bottom right corner on each slide and press play</a:t>
            </a:r>
          </a:p>
          <a:p>
            <a:pPr>
              <a:lnSpc>
                <a:spcPct val="150000"/>
              </a:lnSpc>
            </a:pPr>
            <a:endParaRPr lang="en-I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31E374-9AC0-4FB2-8355-0CFF71CBB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899" y="4365625"/>
            <a:ext cx="7781569" cy="128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0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876"/>
    </mc:Choice>
    <mc:Fallback xmlns="">
      <p:transition spd="slow" advTm="4887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C4B3BE-6925-409B-84D2-6670C50DB8A2}"/>
              </a:ext>
            </a:extLst>
          </p:cNvPr>
          <p:cNvSpPr/>
          <p:nvPr/>
        </p:nvSpPr>
        <p:spPr>
          <a:xfrm>
            <a:off x="0" y="6019800"/>
            <a:ext cx="12192000" cy="838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4532D0-8B4E-4B00-8E0D-13D294F6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799" y="5871542"/>
            <a:ext cx="2871690" cy="83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72953C-D657-4990-8F9C-41CF2A188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/>
              <a:t>Presentation Overview</a:t>
            </a:r>
            <a:endParaRPr lang="en-I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A8001-3BE8-486B-9AA8-7AC783F790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487837"/>
            <a:ext cx="5934559" cy="4351338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IE" dirty="0"/>
              <a:t>Higher Education Institutions</a:t>
            </a:r>
          </a:p>
          <a:p>
            <a:pPr>
              <a:lnSpc>
                <a:spcPct val="150000"/>
              </a:lnSpc>
            </a:pPr>
            <a:r>
              <a:rPr lang="en-IE" dirty="0"/>
              <a:t>Award types and levels</a:t>
            </a:r>
          </a:p>
          <a:p>
            <a:pPr>
              <a:lnSpc>
                <a:spcPct val="150000"/>
              </a:lnSpc>
            </a:pPr>
            <a:r>
              <a:rPr lang="en-IE" dirty="0"/>
              <a:t>National Framework of Qualifications </a:t>
            </a:r>
          </a:p>
          <a:p>
            <a:pPr>
              <a:lnSpc>
                <a:spcPct val="150000"/>
              </a:lnSpc>
            </a:pPr>
            <a:r>
              <a:rPr lang="en-IE" dirty="0"/>
              <a:t>Award classifications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3641A48-67E3-4461-B011-544FF7DBC6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7968156" y="1253331"/>
            <a:ext cx="3263503" cy="435133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1AE9456-07CF-4AB0-89AE-4F92D86ECD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87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876"/>
    </mc:Choice>
    <mc:Fallback xmlns="">
      <p:transition spd="slow" advTm="48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C4B3BE-6925-409B-84D2-6670C50DB8A2}"/>
              </a:ext>
            </a:extLst>
          </p:cNvPr>
          <p:cNvSpPr/>
          <p:nvPr/>
        </p:nvSpPr>
        <p:spPr>
          <a:xfrm>
            <a:off x="0" y="6019800"/>
            <a:ext cx="12192000" cy="838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4532D0-8B4E-4B00-8E0D-13D294F61C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799" y="5871542"/>
            <a:ext cx="2871690" cy="83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72953C-D657-4990-8F9C-41CF2A188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Higher Education Institutions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D07C761-5E2C-439A-B3A0-F6E7D81D6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15001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IE" dirty="0"/>
              <a:t>Universities and Designated Awarding Bodies</a:t>
            </a:r>
          </a:p>
          <a:p>
            <a:pPr>
              <a:lnSpc>
                <a:spcPct val="150000"/>
              </a:lnSpc>
            </a:pPr>
            <a:r>
              <a:rPr lang="en-IE" dirty="0"/>
              <a:t>Institutes of Technology and Technological Universities </a:t>
            </a:r>
          </a:p>
          <a:p>
            <a:pPr>
              <a:lnSpc>
                <a:spcPct val="150000"/>
              </a:lnSpc>
            </a:pPr>
            <a:r>
              <a:rPr lang="en-IE" dirty="0"/>
              <a:t>Independent Colleges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B020CD4-E2E6-4B28-8214-B2F65F6D23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10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923"/>
    </mc:Choice>
    <mc:Fallback xmlns="">
      <p:transition spd="slow" advTm="104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C4B3BE-6925-409B-84D2-6670C50DB8A2}"/>
              </a:ext>
            </a:extLst>
          </p:cNvPr>
          <p:cNvSpPr/>
          <p:nvPr/>
        </p:nvSpPr>
        <p:spPr>
          <a:xfrm>
            <a:off x="0" y="6019800"/>
            <a:ext cx="12192000" cy="838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4532D0-8B4E-4B00-8E0D-13D294F61C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799" y="5871542"/>
            <a:ext cx="2871690" cy="83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72953C-D657-4990-8F9C-41CF2A188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Award Types and Levels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A8001-3BE8-486B-9AA8-7AC783F7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45917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IE" dirty="0"/>
              <a:t>Major, minor, special purpose and supplemental awards</a:t>
            </a:r>
          </a:p>
          <a:p>
            <a:pPr>
              <a:lnSpc>
                <a:spcPct val="150000"/>
              </a:lnSpc>
            </a:pPr>
            <a:r>
              <a:rPr lang="en-IE" dirty="0"/>
              <a:t>Progression through the framework</a:t>
            </a:r>
          </a:p>
          <a:p>
            <a:pPr>
              <a:lnSpc>
                <a:spcPct val="150000"/>
              </a:lnSpc>
            </a:pPr>
            <a:r>
              <a:rPr lang="en-IE" dirty="0"/>
              <a:t>Higher education qualifications are at levels 6 </a:t>
            </a:r>
            <a:r>
              <a:rPr lang="en-IE"/>
              <a:t>– 10</a:t>
            </a:r>
            <a:endParaRPr lang="en-IE" dirty="0"/>
          </a:p>
          <a:p>
            <a:pPr>
              <a:lnSpc>
                <a:spcPct val="150000"/>
              </a:lnSpc>
            </a:pPr>
            <a:endParaRPr lang="en-IE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998A67D-676E-4D2D-B99D-2B6F9D6786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35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551"/>
    </mc:Choice>
    <mc:Fallback xmlns="">
      <p:transition spd="slow" advTm="106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C4B3BE-6925-409B-84D2-6670C50DB8A2}"/>
              </a:ext>
            </a:extLst>
          </p:cNvPr>
          <p:cNvSpPr/>
          <p:nvPr/>
        </p:nvSpPr>
        <p:spPr>
          <a:xfrm>
            <a:off x="0" y="6019800"/>
            <a:ext cx="12192000" cy="838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4532D0-8B4E-4B00-8E0D-13D294F61C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799" y="5871542"/>
            <a:ext cx="2871690" cy="83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72953C-D657-4990-8F9C-41CF2A188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National Framework of Qualifications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98FD58B-3A63-4726-B5CF-C9E6326610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6"/>
          <a:stretch>
            <a:fillRect/>
          </a:stretch>
        </p:blipFill>
        <p:spPr>
          <a:xfrm>
            <a:off x="1194318" y="1343608"/>
            <a:ext cx="7456480" cy="448409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93DB50E-4D20-4782-AADF-D3C2FB489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741159" y="5206482"/>
            <a:ext cx="1612640" cy="516802"/>
          </a:xfrm>
        </p:spPr>
        <p:txBody>
          <a:bodyPr/>
          <a:lstStyle/>
          <a:p>
            <a:pPr marL="0" indent="0">
              <a:buNone/>
            </a:pPr>
            <a:r>
              <a:rPr lang="en-IE" dirty="0">
                <a:hlinkClick r:id="rId7"/>
              </a:rPr>
              <a:t>nfq.qqi.ie </a:t>
            </a:r>
            <a:endParaRPr lang="en-IE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0F222D8-E125-478B-8BBE-6FDED2A808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41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863"/>
    </mc:Choice>
    <mc:Fallback xmlns="">
      <p:transition spd="slow" advTm="66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C4B3BE-6925-409B-84D2-6670C50DB8A2}"/>
              </a:ext>
            </a:extLst>
          </p:cNvPr>
          <p:cNvSpPr/>
          <p:nvPr/>
        </p:nvSpPr>
        <p:spPr>
          <a:xfrm>
            <a:off x="0" y="6019800"/>
            <a:ext cx="12192000" cy="838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774532D0-8B4E-4B00-8E0D-13D294F61C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0799" y="5871542"/>
            <a:ext cx="2871690" cy="83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72953C-D657-4990-8F9C-41CF2A188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Award Classifications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A8001-3BE8-486B-9AA8-7AC783F790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24265" cy="3306212"/>
          </a:xfrm>
        </p:spPr>
        <p:txBody>
          <a:bodyPr anchor="ctr"/>
          <a:lstStyle/>
          <a:p>
            <a:pPr>
              <a:lnSpc>
                <a:spcPct val="150000"/>
              </a:lnSpc>
            </a:pPr>
            <a:r>
              <a:rPr lang="en-IE" dirty="0"/>
              <a:t>Final award classifications</a:t>
            </a:r>
          </a:p>
          <a:p>
            <a:pPr>
              <a:lnSpc>
                <a:spcPct val="150000"/>
              </a:lnSpc>
            </a:pPr>
            <a:r>
              <a:rPr lang="en-IE" dirty="0"/>
              <a:t>Grading systems – variation between countries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A8AF6703-DD48-46E2-9ED9-A4DD748A602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14827426"/>
              </p:ext>
            </p:extLst>
          </p:nvPr>
        </p:nvGraphicFramePr>
        <p:xfrm>
          <a:off x="6276813" y="2107769"/>
          <a:ext cx="4695987" cy="2862834"/>
        </p:xfrm>
        <a:graphic>
          <a:graphicData uri="http://schemas.openxmlformats.org/drawingml/2006/table">
            <a:tbl>
              <a:tblPr firstRow="1" firstCol="1" bandRow="1"/>
              <a:tblGrid>
                <a:gridCol w="3285641">
                  <a:extLst>
                    <a:ext uri="{9D8B030D-6E8A-4147-A177-3AD203B41FA5}">
                      <a16:colId xmlns:a16="http://schemas.microsoft.com/office/drawing/2014/main" val="2112899071"/>
                    </a:ext>
                  </a:extLst>
                </a:gridCol>
                <a:gridCol w="1410346">
                  <a:extLst>
                    <a:ext uri="{9D8B030D-6E8A-4147-A177-3AD203B41FA5}">
                      <a16:colId xmlns:a16="http://schemas.microsoft.com/office/drawing/2014/main" val="1705429359"/>
                    </a:ext>
                  </a:extLst>
                </a:gridCol>
              </a:tblGrid>
              <a:tr h="29187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Classification </a:t>
                      </a:r>
                      <a:endParaRPr lang="en-I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Boundary </a:t>
                      </a:r>
                      <a:endParaRPr lang="en-IE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5153821"/>
                  </a:ext>
                </a:extLst>
              </a:tr>
              <a:tr h="5972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Distinction or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First class honours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70%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4364233"/>
                  </a:ext>
                </a:extLst>
              </a:tr>
              <a:tr h="5972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Merit 1 or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Second class honours grade 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8364078"/>
                  </a:ext>
                </a:extLst>
              </a:tr>
              <a:tr h="5972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Merit 2 or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Second class honours grade 2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50%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1034588"/>
                  </a:ext>
                </a:extLst>
              </a:tr>
              <a:tr h="59726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Pass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40%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IE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6063880"/>
                  </a:ext>
                </a:extLst>
              </a:tr>
            </a:tbl>
          </a:graphicData>
        </a:graphic>
      </p:graphicFrame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91672AD0-FC0A-4675-A2B6-48DB35AC22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27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929"/>
    </mc:Choice>
    <mc:Fallback xmlns="">
      <p:transition spd="slow" advTm="145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D03434A-89DE-4695-BFA3-8452713D89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7963" r="37499"/>
          <a:stretch/>
        </p:blipFill>
        <p:spPr>
          <a:xfrm>
            <a:off x="0" y="-1"/>
            <a:ext cx="6021097" cy="6231989"/>
          </a:xfrm>
          <a:prstGeom prst="rect">
            <a:avLst/>
          </a:prstGeom>
        </p:spPr>
      </p:pic>
      <p:pic>
        <p:nvPicPr>
          <p:cNvPr id="7" name="Picture 6" descr="A picture containing object, sitting, computer, computer&#10;&#10;Description automatically generated">
            <a:extLst>
              <a:ext uri="{FF2B5EF4-FFF2-40B4-BE49-F238E27FC236}">
                <a16:creationId xmlns:a16="http://schemas.microsoft.com/office/drawing/2014/main" id="{EB854EEA-1FD7-4ADA-BB06-59D772A596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8073" y="5895106"/>
            <a:ext cx="3504617" cy="6737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C86712-1FF6-4767-8980-4A82233BC1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1122" y="2282836"/>
            <a:ext cx="3956168" cy="170554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A06C2DB-26ED-4FFF-92A0-35E2E9141B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7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84"/>
    </mc:Choice>
    <mc:Fallback xmlns="">
      <p:transition spd="slow" advTm="23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174</Words>
  <Application>Microsoft Office PowerPoint</Application>
  <PresentationFormat>Widescreen</PresentationFormat>
  <Paragraphs>43</Paragraphs>
  <Slides>8</Slides>
  <Notes>3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The Irish Higher Education Landscape</vt:lpstr>
      <vt:lpstr>This powerpoint has sound!</vt:lpstr>
      <vt:lpstr>Presentation Overview</vt:lpstr>
      <vt:lpstr>Higher Education Institutions</vt:lpstr>
      <vt:lpstr>Award Types and Levels</vt:lpstr>
      <vt:lpstr>National Framework of Qualifications</vt:lpstr>
      <vt:lpstr>Award Classifications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Kathleen</dc:creator>
  <cp:lastModifiedBy>Kathleen</cp:lastModifiedBy>
  <cp:revision>21</cp:revision>
  <dcterms:created xsi:type="dcterms:W3CDTF">2020-07-20T09:20:06Z</dcterms:created>
  <dcterms:modified xsi:type="dcterms:W3CDTF">2020-09-09T15:50:39Z</dcterms:modified>
</cp:coreProperties>
</file>

<file path=docProps/thumbnail.jpeg>
</file>